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10287000" cx="18288000"/>
  <p:notesSz cx="6858000" cy="9144000"/>
  <p:embeddedFontLst>
    <p:embeddedFont>
      <p:font typeface="Poppins"/>
      <p:regular r:id="rId12"/>
      <p:bold r:id="rId13"/>
      <p:italic r:id="rId14"/>
      <p:boldItalic r:id="rId15"/>
    </p:embeddedFont>
    <p:embeddedFont>
      <p:font typeface="Poppins Medium"/>
      <p:regular r:id="rId16"/>
      <p:bold r:id="rId17"/>
      <p:italic r:id="rId18"/>
      <p:boldItalic r:id="rId19"/>
    </p:embeddedFont>
    <p:embeddedFont>
      <p:font typeface="Work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>
          <p15:clr>
            <a:srgbClr val="9AA0A6"/>
          </p15:clr>
        </p15:guide>
        <p15:guide id="2" orient="horz" pos="864">
          <p15:clr>
            <a:srgbClr val="9AA0A6"/>
          </p15:clr>
        </p15:guide>
        <p15:guide id="3" pos="936">
          <p15:clr>
            <a:srgbClr val="747775"/>
          </p15:clr>
        </p15:guide>
        <p15:guide id="4" orient="horz" pos="288">
          <p15:clr>
            <a:srgbClr val="747775"/>
          </p15:clr>
        </p15:guide>
        <p15:guide id="5" pos="4286">
          <p15:clr>
            <a:srgbClr val="747775"/>
          </p15:clr>
        </p15:guide>
        <p15:guide id="6" orient="horz" pos="40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/>
        <p:guide pos="864" orient="horz"/>
        <p:guide pos="936"/>
        <p:guide pos="288" orient="horz"/>
        <p:guide pos="4286"/>
        <p:guide pos="406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regular.fntdata"/><Relationship Id="rId11" Type="http://schemas.openxmlformats.org/officeDocument/2006/relationships/slide" Target="slides/slide5.xml"/><Relationship Id="rId22" Type="http://schemas.openxmlformats.org/officeDocument/2006/relationships/font" Target="fonts/WorkSans-italic.fntdata"/><Relationship Id="rId10" Type="http://schemas.openxmlformats.org/officeDocument/2006/relationships/slide" Target="slides/slide4.xml"/><Relationship Id="rId21" Type="http://schemas.openxmlformats.org/officeDocument/2006/relationships/font" Target="fonts/WorkSans-bold.fntdata"/><Relationship Id="rId13" Type="http://schemas.openxmlformats.org/officeDocument/2006/relationships/font" Target="fonts/Poppins-bold.fntdata"/><Relationship Id="rId12" Type="http://schemas.openxmlformats.org/officeDocument/2006/relationships/font" Target="fonts/Poppins-regular.fntdata"/><Relationship Id="rId23" Type="http://schemas.openxmlformats.org/officeDocument/2006/relationships/font" Target="fonts/Work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Poppins-boldItalic.fntdata"/><Relationship Id="rId14" Type="http://schemas.openxmlformats.org/officeDocument/2006/relationships/font" Target="fonts/Poppins-italic.fntdata"/><Relationship Id="rId17" Type="http://schemas.openxmlformats.org/officeDocument/2006/relationships/font" Target="fonts/PoppinsMedium-bold.fntdata"/><Relationship Id="rId16" Type="http://schemas.openxmlformats.org/officeDocument/2006/relationships/font" Target="fonts/PoppinsMedium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PoppinsMedium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cc2597a091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0" name="Google Shape;170;g1cc2597a091_0_3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2b280e79c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77" name="Google Shape;177;g22b280e79c4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2d7f9320f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85" name="Google Shape;185;g22d7f9320f9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2f6e98500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95" name="Google Shape;195;g22f6e98500a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cc2597a091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3" name="Google Shape;213;g1cc2597a091_0_3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0325" y="20325"/>
            <a:ext cx="18288000" cy="10266600"/>
          </a:xfrm>
          <a:prstGeom prst="rect">
            <a:avLst/>
          </a:prstGeom>
          <a:solidFill>
            <a:srgbClr val="1B20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idx="2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3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4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20325" y="20325"/>
            <a:ext cx="18288000" cy="10266600"/>
          </a:xfrm>
          <a:prstGeom prst="rect">
            <a:avLst/>
          </a:prstGeom>
          <a:solidFill>
            <a:srgbClr val="1B20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2">
            <a:alphaModFix/>
          </a:blip>
          <a:srcRect b="23948" l="0" r="32917" t="0"/>
          <a:stretch/>
        </p:blipFill>
        <p:spPr>
          <a:xfrm>
            <a:off x="5087225" y="603600"/>
            <a:ext cx="13200774" cy="9235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/>
          <p:nvPr/>
        </p:nvSpPr>
        <p:spPr>
          <a:xfrm rot="5400000">
            <a:off x="8937650" y="911000"/>
            <a:ext cx="438300" cy="18313500"/>
          </a:xfrm>
          <a:prstGeom prst="rect">
            <a:avLst/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802850" y="9885200"/>
            <a:ext cx="268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PW  SKILLS</a:t>
            </a:r>
            <a:endParaRPr b="1" sz="2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 rot="5400000">
            <a:off x="2308951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type="title"/>
          </p:nvPr>
        </p:nvSpPr>
        <p:spPr>
          <a:xfrm rot="5400000">
            <a:off x="4732351" y="2171689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" type="body"/>
          </p:nvPr>
        </p:nvSpPr>
        <p:spPr>
          <a:xfrm rot="5400000">
            <a:off x="541350" y="190487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20325" y="20325"/>
            <a:ext cx="18288000" cy="10266600"/>
          </a:xfrm>
          <a:prstGeom prst="rect">
            <a:avLst/>
          </a:prstGeom>
          <a:solidFill>
            <a:srgbClr val="1B20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42650" y="-1173650"/>
            <a:ext cx="3702523" cy="370252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/>
          <p:nvPr/>
        </p:nvSpPr>
        <p:spPr>
          <a:xfrm rot="5400000">
            <a:off x="8937650" y="911000"/>
            <a:ext cx="438300" cy="18313500"/>
          </a:xfrm>
          <a:prstGeom prst="rect">
            <a:avLst/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3">
            <a:alphaModFix/>
          </a:blip>
          <a:srcRect b="23948" l="0" r="32917" t="0"/>
          <a:stretch/>
        </p:blipFill>
        <p:spPr>
          <a:xfrm>
            <a:off x="5087225" y="603600"/>
            <a:ext cx="13200774" cy="923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7802850" y="9885200"/>
            <a:ext cx="268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PW  SKILLS</a:t>
            </a:r>
            <a:endParaRPr b="1" sz="2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4" name="Google Shape;124;p18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5" name="Google Shape;125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1" name="Google Shape;131;p19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2" name="Google Shape;132;p19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3" name="Google Shape;133;p19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4" name="Google Shape;134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5" name="Google Shape;145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6" name="Google Shape;146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3" name="Google Shape;153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 rot="5400000">
            <a:off x="2308951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 rot="5400000">
            <a:off x="4732351" y="2171689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 rot="5400000">
            <a:off x="541350" y="190487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5" name="Google Shape;165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4" name="Google Shape;44;p6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" name="Google Shape;52;p7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7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5" name="Google Shape;65;p9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" name="Google Shape;66;p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3" name="Google Shape;73;p1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5"/>
          <p:cNvPicPr preferRelativeResize="0"/>
          <p:nvPr/>
        </p:nvPicPr>
        <p:blipFill rotWithShape="1">
          <a:blip r:embed="rId3">
            <a:alphaModFix/>
          </a:blip>
          <a:srcRect b="38460" l="14475" r="15964" t="37792"/>
          <a:stretch/>
        </p:blipFill>
        <p:spPr>
          <a:xfrm>
            <a:off x="1525700" y="1572200"/>
            <a:ext cx="3327124" cy="113569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/>
        </p:nvSpPr>
        <p:spPr>
          <a:xfrm>
            <a:off x="1381125" y="4715675"/>
            <a:ext cx="80697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7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Why Normalization?</a:t>
            </a:r>
            <a:endParaRPr b="1" sz="77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4" name="Google Shape;174;p25"/>
          <p:cNvPicPr preferRelativeResize="0"/>
          <p:nvPr/>
        </p:nvPicPr>
        <p:blipFill rotWithShape="1">
          <a:blip r:embed="rId4">
            <a:alphaModFix/>
          </a:blip>
          <a:srcRect b="11965" l="0" r="0" t="11965"/>
          <a:stretch/>
        </p:blipFill>
        <p:spPr>
          <a:xfrm>
            <a:off x="9075550" y="2630325"/>
            <a:ext cx="8842050" cy="67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/>
        </p:nvSpPr>
        <p:spPr>
          <a:xfrm>
            <a:off x="1723350" y="6926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Lecture Checklist</a:t>
            </a:r>
            <a:endParaRPr b="1" sz="40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25" y="364800"/>
            <a:ext cx="1217599" cy="117147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/>
        </p:nvSpPr>
        <p:spPr>
          <a:xfrm>
            <a:off x="1486225" y="1690200"/>
            <a:ext cx="10818900" cy="9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A81E9"/>
              </a:buClr>
              <a:buSzPts val="1800"/>
              <a:buFont typeface="Poppins"/>
              <a:buAutoNum type="arabicPeriod"/>
            </a:pPr>
            <a:r>
              <a:rPr lang="en" sz="18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Why Normalization?</a:t>
            </a:r>
            <a:endParaRPr sz="18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A81E9"/>
              </a:buClr>
              <a:buSzPts val="1800"/>
              <a:buFont typeface="Poppins"/>
              <a:buAutoNum type="arabicPeriod"/>
            </a:pPr>
            <a:r>
              <a:rPr lang="en" sz="18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Types of Normalization.</a:t>
            </a:r>
            <a:endParaRPr sz="18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3350" y="3274188"/>
            <a:ext cx="5976900" cy="3586200"/>
          </a:xfrm>
          <a:prstGeom prst="roundRect">
            <a:avLst>
              <a:gd fmla="val 10616" name="adj"/>
            </a:avLst>
          </a:prstGeom>
          <a:noFill/>
          <a:ln cap="flat" cmpd="sng" w="19050">
            <a:solidFill>
              <a:srgbClr val="AA81E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/>
        </p:nvSpPr>
        <p:spPr>
          <a:xfrm>
            <a:off x="1723350" y="6926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Why Normalization?</a:t>
            </a:r>
            <a:endParaRPr b="1" sz="40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25" y="364800"/>
            <a:ext cx="1217599" cy="1171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91150" y="2827475"/>
            <a:ext cx="6754800" cy="3539700"/>
          </a:xfrm>
          <a:prstGeom prst="roundRect">
            <a:avLst>
              <a:gd fmla="val 10472" name="adj"/>
            </a:avLst>
          </a:prstGeom>
          <a:noFill/>
          <a:ln cap="flat" cmpd="sng" w="19050">
            <a:solidFill>
              <a:srgbClr val="AA81E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0" name="Google Shape;190;p27"/>
          <p:cNvPicPr preferRelativeResize="0"/>
          <p:nvPr/>
        </p:nvPicPr>
        <p:blipFill rotWithShape="1">
          <a:blip r:embed="rId5">
            <a:alphaModFix/>
          </a:blip>
          <a:srcRect b="7495" l="5087" r="55983" t="6844"/>
          <a:stretch/>
        </p:blipFill>
        <p:spPr>
          <a:xfrm>
            <a:off x="845075" y="2884800"/>
            <a:ext cx="3606000" cy="3539700"/>
          </a:xfrm>
          <a:prstGeom prst="roundRect">
            <a:avLst>
              <a:gd fmla="val 11250" name="adj"/>
            </a:avLst>
          </a:prstGeom>
          <a:noFill/>
          <a:ln cap="flat" cmpd="sng" w="19050">
            <a:solidFill>
              <a:srgbClr val="AA81E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1" name="Google Shape;191;p27"/>
          <p:cNvPicPr preferRelativeResize="0"/>
          <p:nvPr/>
        </p:nvPicPr>
        <p:blipFill rotWithShape="1">
          <a:blip r:embed="rId5">
            <a:alphaModFix/>
          </a:blip>
          <a:srcRect b="9012" l="57010" r="3607" t="7848"/>
          <a:stretch/>
        </p:blipFill>
        <p:spPr>
          <a:xfrm>
            <a:off x="6134113" y="2827475"/>
            <a:ext cx="3473100" cy="3473400"/>
          </a:xfrm>
          <a:prstGeom prst="roundRect">
            <a:avLst>
              <a:gd fmla="val 8917" name="adj"/>
            </a:avLst>
          </a:prstGeom>
          <a:noFill/>
          <a:ln cap="flat" cmpd="sng" w="19050">
            <a:solidFill>
              <a:srgbClr val="AA81E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2" name="Google Shape;192;p27"/>
          <p:cNvSpPr/>
          <p:nvPr/>
        </p:nvSpPr>
        <p:spPr>
          <a:xfrm>
            <a:off x="4904588" y="4256375"/>
            <a:ext cx="685800" cy="615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1B203B"/>
                </a:solidFill>
                <a:latin typeface="Poppins"/>
                <a:ea typeface="Poppins"/>
                <a:cs typeface="Poppins"/>
                <a:sym typeface="Poppins"/>
              </a:rPr>
              <a:t>VS</a:t>
            </a:r>
            <a:endParaRPr b="1" sz="2500">
              <a:solidFill>
                <a:srgbClr val="1B203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/>
        </p:nvSpPr>
        <p:spPr>
          <a:xfrm>
            <a:off x="1723350" y="692650"/>
            <a:ext cx="1383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Types of Normalization.</a:t>
            </a:r>
            <a:endParaRPr b="1" sz="40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98" name="Google Shape;1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25" y="364800"/>
            <a:ext cx="1217599" cy="1171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" name="Google Shape;199;p28"/>
          <p:cNvGrpSpPr/>
          <p:nvPr/>
        </p:nvGrpSpPr>
        <p:grpSpPr>
          <a:xfrm>
            <a:off x="1796200" y="2270500"/>
            <a:ext cx="8762150" cy="2489100"/>
            <a:chOff x="2101000" y="3489700"/>
            <a:chExt cx="8762150" cy="2489100"/>
          </a:xfrm>
        </p:grpSpPr>
        <p:sp>
          <p:nvSpPr>
            <p:cNvPr id="200" name="Google Shape;200;p28"/>
            <p:cNvSpPr txBox="1"/>
            <p:nvPr/>
          </p:nvSpPr>
          <p:spPr>
            <a:xfrm>
              <a:off x="2101000" y="4353250"/>
              <a:ext cx="24999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Normal Forms </a:t>
              </a:r>
              <a:endParaRPr b="1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In  DBMS</a:t>
              </a:r>
              <a:endParaRPr b="1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01" name="Google Shape;201;p28"/>
            <p:cNvSpPr txBox="1"/>
            <p:nvPr/>
          </p:nvSpPr>
          <p:spPr>
            <a:xfrm>
              <a:off x="6033150" y="3489700"/>
              <a:ext cx="35862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solidFill>
                    <a:srgbClr val="AA81E9"/>
                  </a:solidFill>
                  <a:latin typeface="Poppins"/>
                  <a:ea typeface="Poppins"/>
                  <a:cs typeface="Poppins"/>
                  <a:sym typeface="Poppins"/>
                </a:rPr>
                <a:t>First Normal Form (1NF)</a:t>
              </a:r>
              <a:endParaRPr b="1" sz="21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02" name="Google Shape;202;p28"/>
            <p:cNvSpPr txBox="1"/>
            <p:nvPr/>
          </p:nvSpPr>
          <p:spPr>
            <a:xfrm>
              <a:off x="6033150" y="4099300"/>
              <a:ext cx="41073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solidFill>
                    <a:srgbClr val="AA81E9"/>
                  </a:solidFill>
                  <a:latin typeface="Poppins"/>
                  <a:ea typeface="Poppins"/>
                  <a:cs typeface="Poppins"/>
                  <a:sym typeface="Poppins"/>
                </a:rPr>
                <a:t>Second </a:t>
              </a:r>
              <a:r>
                <a:rPr b="1" lang="en" sz="2100">
                  <a:solidFill>
                    <a:srgbClr val="AA81E9"/>
                  </a:solidFill>
                  <a:latin typeface="Poppins"/>
                  <a:ea typeface="Poppins"/>
                  <a:cs typeface="Poppins"/>
                  <a:sym typeface="Poppins"/>
                </a:rPr>
                <a:t>Normal Form (2NF)</a:t>
              </a:r>
              <a:endParaRPr b="1" sz="21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03" name="Google Shape;203;p28"/>
            <p:cNvSpPr txBox="1"/>
            <p:nvPr/>
          </p:nvSpPr>
          <p:spPr>
            <a:xfrm>
              <a:off x="6033150" y="4785100"/>
              <a:ext cx="41073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solidFill>
                    <a:srgbClr val="AA81E9"/>
                  </a:solidFill>
                  <a:latin typeface="Poppins"/>
                  <a:ea typeface="Poppins"/>
                  <a:cs typeface="Poppins"/>
                  <a:sym typeface="Poppins"/>
                </a:rPr>
                <a:t>Third </a:t>
              </a:r>
              <a:r>
                <a:rPr b="1" lang="en" sz="2100">
                  <a:solidFill>
                    <a:srgbClr val="AA81E9"/>
                  </a:solidFill>
                  <a:latin typeface="Poppins"/>
                  <a:ea typeface="Poppins"/>
                  <a:cs typeface="Poppins"/>
                  <a:sym typeface="Poppins"/>
                </a:rPr>
                <a:t> Normal Form (2NF)</a:t>
              </a:r>
              <a:endParaRPr b="1" sz="21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04" name="Google Shape;204;p28"/>
            <p:cNvSpPr txBox="1"/>
            <p:nvPr/>
          </p:nvSpPr>
          <p:spPr>
            <a:xfrm>
              <a:off x="6033150" y="5470900"/>
              <a:ext cx="48300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solidFill>
                    <a:srgbClr val="AA81E9"/>
                  </a:solidFill>
                  <a:latin typeface="Poppins"/>
                  <a:ea typeface="Poppins"/>
                  <a:cs typeface="Poppins"/>
                  <a:sym typeface="Poppins"/>
                </a:rPr>
                <a:t>Boyce- codd </a:t>
              </a:r>
              <a:r>
                <a:rPr b="1" lang="en" sz="2100">
                  <a:solidFill>
                    <a:srgbClr val="AA81E9"/>
                  </a:solidFill>
                  <a:latin typeface="Poppins"/>
                  <a:ea typeface="Poppins"/>
                  <a:cs typeface="Poppins"/>
                  <a:sym typeface="Poppins"/>
                </a:rPr>
                <a:t>Normal Form (BCNF)</a:t>
              </a:r>
              <a:endParaRPr b="1" sz="21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205" name="Google Shape;205;p28"/>
            <p:cNvCxnSpPr/>
            <p:nvPr/>
          </p:nvCxnSpPr>
          <p:spPr>
            <a:xfrm>
              <a:off x="4600900" y="4740550"/>
              <a:ext cx="759600" cy="0"/>
            </a:xfrm>
            <a:prstGeom prst="straightConnector1">
              <a:avLst/>
            </a:prstGeom>
            <a:noFill/>
            <a:ln cap="flat" cmpd="sng" w="28575">
              <a:solidFill>
                <a:srgbClr val="AA81E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28"/>
            <p:cNvCxnSpPr>
              <a:endCxn id="201" idx="1"/>
            </p:cNvCxnSpPr>
            <p:nvPr/>
          </p:nvCxnSpPr>
          <p:spPr>
            <a:xfrm>
              <a:off x="5355450" y="3743650"/>
              <a:ext cx="677700" cy="0"/>
            </a:xfrm>
            <a:prstGeom prst="straightConnector1">
              <a:avLst/>
            </a:prstGeom>
            <a:noFill/>
            <a:ln cap="flat" cmpd="sng" w="28575">
              <a:solidFill>
                <a:srgbClr val="AA81E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07" name="Google Shape;207;p28"/>
            <p:cNvCxnSpPr/>
            <p:nvPr/>
          </p:nvCxnSpPr>
          <p:spPr>
            <a:xfrm>
              <a:off x="5355450" y="4353250"/>
              <a:ext cx="677700" cy="0"/>
            </a:xfrm>
            <a:prstGeom prst="straightConnector1">
              <a:avLst/>
            </a:prstGeom>
            <a:noFill/>
            <a:ln cap="flat" cmpd="sng" w="28575">
              <a:solidFill>
                <a:srgbClr val="AA81E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08" name="Google Shape;208;p28"/>
            <p:cNvCxnSpPr/>
            <p:nvPr/>
          </p:nvCxnSpPr>
          <p:spPr>
            <a:xfrm>
              <a:off x="5355450" y="5089575"/>
              <a:ext cx="677700" cy="0"/>
            </a:xfrm>
            <a:prstGeom prst="straightConnector1">
              <a:avLst/>
            </a:prstGeom>
            <a:noFill/>
            <a:ln cap="flat" cmpd="sng" w="28575">
              <a:solidFill>
                <a:srgbClr val="AA81E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09" name="Google Shape;209;p28"/>
            <p:cNvCxnSpPr/>
            <p:nvPr/>
          </p:nvCxnSpPr>
          <p:spPr>
            <a:xfrm>
              <a:off x="5355450" y="5724850"/>
              <a:ext cx="677700" cy="0"/>
            </a:xfrm>
            <a:prstGeom prst="straightConnector1">
              <a:avLst/>
            </a:prstGeom>
            <a:noFill/>
            <a:ln cap="flat" cmpd="sng" w="28575">
              <a:solidFill>
                <a:srgbClr val="AA81E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10" name="Google Shape;210;p28"/>
            <p:cNvCxnSpPr/>
            <p:nvPr/>
          </p:nvCxnSpPr>
          <p:spPr>
            <a:xfrm>
              <a:off x="5360500" y="3743650"/>
              <a:ext cx="0" cy="1993800"/>
            </a:xfrm>
            <a:prstGeom prst="straightConnector1">
              <a:avLst/>
            </a:prstGeom>
            <a:noFill/>
            <a:ln cap="flat" cmpd="sng" w="28575">
              <a:solidFill>
                <a:srgbClr val="AA81E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/>
        </p:nvSpPr>
        <p:spPr>
          <a:xfrm>
            <a:off x="3826975" y="4184300"/>
            <a:ext cx="104148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" sz="13400" u="none" cap="none" strike="noStrike">
                <a:solidFill>
                  <a:srgbClr val="AA81E9"/>
                </a:solidFill>
                <a:latin typeface="Work Sans"/>
                <a:ea typeface="Work Sans"/>
                <a:cs typeface="Work Sans"/>
                <a:sym typeface="Work Sans"/>
              </a:rPr>
              <a:t>THANK YOU</a:t>
            </a:r>
            <a:endParaRPr b="1" i="0" sz="13400" u="none" cap="none" strike="noStrike">
              <a:solidFill>
                <a:srgbClr val="AA81E9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16" name="Google Shape;216;p29"/>
          <p:cNvSpPr/>
          <p:nvPr/>
        </p:nvSpPr>
        <p:spPr>
          <a:xfrm rot="5400000">
            <a:off x="2679031" y="4897711"/>
            <a:ext cx="1475400" cy="820500"/>
          </a:xfrm>
          <a:prstGeom prst="triangle">
            <a:avLst>
              <a:gd fmla="val 49916" name="adj"/>
            </a:avLst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9"/>
          <p:cNvSpPr/>
          <p:nvPr/>
        </p:nvSpPr>
        <p:spPr>
          <a:xfrm flipH="1" rot="-5400000">
            <a:off x="13914331" y="4897711"/>
            <a:ext cx="1475400" cy="820500"/>
          </a:xfrm>
          <a:prstGeom prst="triangle">
            <a:avLst>
              <a:gd fmla="val 49916" name="adj"/>
            </a:avLst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 b="38460" l="14475" r="15964" t="37792"/>
          <a:stretch/>
        </p:blipFill>
        <p:spPr>
          <a:xfrm>
            <a:off x="7419500" y="3071850"/>
            <a:ext cx="2944000" cy="1004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